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4" r:id="rId14"/>
    <p:sldId id="270" r:id="rId15"/>
    <p:sldId id="271" r:id="rId16"/>
    <p:sldId id="272" r:id="rId17"/>
    <p:sldId id="273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343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3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1353e9e57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850855004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1#14765d2ba?pid=4089bc58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3" name="QB_6_AN.64_1#14765d2ba.blank?pid=4089bc584&amp;color=0,55,96&amp;vpa=40&amp;vtp=1&amp;bbb=1"/>
          <p:cNvSpPr/>
          <p:nvPr/>
        </p:nvSpPr>
        <p:spPr>
          <a:xfrm>
            <a:off x="654526" y="1465516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4" name="QB_6_AS.65_1#14765d2ba?pid=4089bc584&amp;color=0,55,96&amp;vtp=1&amp;bbb=1"/>
          <p:cNvSpPr/>
          <p:nvPr/>
        </p:nvSpPr>
        <p:spPr>
          <a:xfrm>
            <a:off x="502920" y="190372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的帮助下”。</a:t>
            </a:r>
            <a:endParaRPr lang="en-US" altLang="zh-CN" sz="1800" dirty="0"/>
          </a:p>
        </p:txBody>
      </p:sp>
      <p:sp>
        <p:nvSpPr>
          <p:cNvPr id="5" name="QB_6_BD.66_1#b8d3268ad?pid=4089bc584&amp;color=0,55,96&amp;vtp=1&amp;bbb=1"/>
          <p:cNvSpPr/>
          <p:nvPr/>
        </p:nvSpPr>
        <p:spPr>
          <a:xfrm>
            <a:off x="502920" y="230498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6" name="QB_6_AN.67_1#b8d3268ad.blank?pid=4089bc584&amp;color=0,55,96&amp;vpa=41&amp;vtp=1&amp;bbb=1"/>
          <p:cNvSpPr/>
          <p:nvPr/>
        </p:nvSpPr>
        <p:spPr>
          <a:xfrm>
            <a:off x="654526" y="2249041"/>
            <a:ext cx="11445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explore</a:t>
            </a:r>
            <a:endParaRPr lang="en-US" altLang="zh-CN" dirty="0"/>
          </a:p>
        </p:txBody>
      </p:sp>
      <p:sp>
        <p:nvSpPr>
          <p:cNvPr id="7" name="QB_6_AS.68_1#b8d3268ad?pid=4089bc584&amp;color=0,55,96&amp;vtp=1&amp;bbb=1"/>
          <p:cNvSpPr/>
          <p:nvPr/>
        </p:nvSpPr>
        <p:spPr>
          <a:xfrm>
            <a:off x="502920" y="270624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此处修饰名词dream，应用不定式作后置定语。</a:t>
            </a:r>
            <a:endParaRPr lang="en-US" altLang="zh-CN" sz="1800" dirty="0"/>
          </a:p>
        </p:txBody>
      </p:sp>
      <p:sp>
        <p:nvSpPr>
          <p:cNvPr id="8" name="QB_6_BD.69_1#ce50f4513?pid=4089bc584&amp;color=0,55,96&amp;vtp=1&amp;bbb=1"/>
          <p:cNvSpPr/>
          <p:nvPr/>
        </p:nvSpPr>
        <p:spPr>
          <a:xfrm>
            <a:off x="502920" y="310749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endParaRPr lang="en-US" altLang="zh-CN" sz="1800" dirty="0"/>
          </a:p>
        </p:txBody>
      </p:sp>
      <p:sp>
        <p:nvSpPr>
          <p:cNvPr id="9" name="QB_6_AN.70_1#ce50f4513.blank?pid=4089bc584&amp;color=0,55,96&amp;vpa=42&amp;vtp=1&amp;bbb=1"/>
          <p:cNvSpPr/>
          <p:nvPr/>
        </p:nvSpPr>
        <p:spPr>
          <a:xfrm>
            <a:off x="667226" y="3064253"/>
            <a:ext cx="14620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launched</a:t>
            </a:r>
            <a:endParaRPr lang="en-US" altLang="zh-CN" dirty="0"/>
          </a:p>
        </p:txBody>
      </p:sp>
      <p:sp>
        <p:nvSpPr>
          <p:cNvPr id="10" name="QB_6_AS.71_1#ce50f4513?pid=4089bc584&amp;color=0,55,96&amp;vtp=1&amp;bbb=1&amp;hb=1"/>
          <p:cNvSpPr/>
          <p:nvPr/>
        </p:nvSpPr>
        <p:spPr>
          <a:xfrm>
            <a:off x="502920" y="3510976"/>
            <a:ext cx="10570464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设空处在句中作谓语，根据时间状语On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October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1957可知，此处应用一般过去时，且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satellite和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之间为被动关系，应用被动语态，故填was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launched。</a:t>
            </a:r>
            <a:endParaRPr lang="en-US" altLang="zh-CN" dirty="0"/>
          </a:p>
        </p:txBody>
      </p:sp>
      <p:sp>
        <p:nvSpPr>
          <p:cNvPr id="11" name="QB_6_BD.72_1#01a1afa2c?pid=4089bc584&amp;color=0,55,96&amp;vtp=1&amp;bbb=1"/>
          <p:cNvSpPr/>
          <p:nvPr/>
        </p:nvSpPr>
        <p:spPr>
          <a:xfrm>
            <a:off x="502920" y="427958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endParaRPr lang="en-US" altLang="zh-CN" sz="1800" dirty="0"/>
          </a:p>
        </p:txBody>
      </p:sp>
      <p:sp>
        <p:nvSpPr>
          <p:cNvPr id="12" name="QB_6_AN.73_1#01a1afa2c.blank?pid=4089bc584&amp;color=0,55,96&amp;vpa=43&amp;vtp=1&amp;bbb=1"/>
          <p:cNvSpPr/>
          <p:nvPr/>
        </p:nvSpPr>
        <p:spPr>
          <a:xfrm>
            <a:off x="641826" y="4223637"/>
            <a:ext cx="242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Although/Though/While</a:t>
            </a:r>
            <a:endParaRPr lang="en-US" altLang="zh-CN" dirty="0"/>
          </a:p>
        </p:txBody>
      </p:sp>
      <p:sp>
        <p:nvSpPr>
          <p:cNvPr id="13" name="QB_6_AS.74_1#01a1afa2c?pid=4089bc584&amp;color=0,55,96&amp;vtp=1&amp;bbb=1&amp;hb=1"/>
          <p:cNvSpPr/>
          <p:nvPr/>
        </p:nvSpPr>
        <p:spPr>
          <a:xfrm>
            <a:off x="502920" y="4686932"/>
            <a:ext cx="10570464" cy="76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根据语境可知，设空处引导让步状语从句，应用although/though/while引导，设空处位于句首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，单词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首字母需大写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14" name="QB_6_BD.75_1#fc3863c41?pid=4089bc584&amp;color=0,55,96&amp;vtp=1&amp;bbb=1"/>
          <p:cNvSpPr/>
          <p:nvPr/>
        </p:nvSpPr>
        <p:spPr>
          <a:xfrm>
            <a:off x="502920" y="549750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15" name="QB_6_AN.76_1#fc3863c41.blank?pid=4089bc584&amp;color=0,55,96&amp;vpa=44&amp;vtp=1&amp;bbb=1"/>
          <p:cNvSpPr/>
          <p:nvPr/>
        </p:nvSpPr>
        <p:spPr>
          <a:xfrm>
            <a:off x="667226" y="5441565"/>
            <a:ext cx="1335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disappointed</a:t>
            </a:r>
            <a:endParaRPr lang="en-US" altLang="zh-CN" dirty="0"/>
          </a:p>
        </p:txBody>
      </p:sp>
      <p:sp>
        <p:nvSpPr>
          <p:cNvPr id="16" name="QB_6_AS.77_1#fc3863c41?pid=4089bc584&amp;color=0,55,96&amp;vtp=1&amp;bbb=1"/>
          <p:cNvSpPr/>
          <p:nvPr/>
        </p:nvSpPr>
        <p:spPr>
          <a:xfrm>
            <a:off x="502920" y="589876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此处为“make+宾语+宾补”结构，设空处作宾补，形容人的情感，应用-ed形式的形容词。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8_1#c0b16f7d2?pid=4089bc58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3" name="QB_6_AN.79_1#c0b16f7d2.blank?pid=4089bc584&amp;color=0,55,96&amp;vpa=45&amp;vtp=1&amp;bbb=1"/>
          <p:cNvSpPr/>
          <p:nvPr/>
        </p:nvSpPr>
        <p:spPr>
          <a:xfrm>
            <a:off x="641826" y="1444625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carrying</a:t>
            </a:r>
            <a:endParaRPr lang="en-US" altLang="zh-CN" dirty="0"/>
          </a:p>
        </p:txBody>
      </p:sp>
      <p:sp>
        <p:nvSpPr>
          <p:cNvPr id="4" name="QB_6_AS.80_1#c0b16f7d2?pid=4089bc584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设空处作介词of的宾语，应用动名词形式。</a:t>
            </a:r>
            <a:endParaRPr lang="en-US" altLang="zh-CN" sz="1800" dirty="0"/>
          </a:p>
        </p:txBody>
      </p:sp>
      <p:sp>
        <p:nvSpPr>
          <p:cNvPr id="5" name="QB_6_BD.81_1#cce60705f?pid=4089bc584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endParaRPr lang="en-US" altLang="zh-CN" sz="1800" dirty="0"/>
          </a:p>
        </p:txBody>
      </p:sp>
      <p:sp>
        <p:nvSpPr>
          <p:cNvPr id="6" name="QB_6_AN.82_1#cce60705f.blank?pid=4089bc584&amp;color=0,55,96&amp;vpa=46&amp;vtp=1&amp;bbb=1"/>
          <p:cNvSpPr/>
          <p:nvPr/>
        </p:nvSpPr>
        <p:spPr>
          <a:xfrm>
            <a:off x="667226" y="2249868"/>
            <a:ext cx="1462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independently</a:t>
            </a:r>
            <a:endParaRPr lang="en-US" altLang="zh-CN" dirty="0"/>
          </a:p>
        </p:txBody>
      </p:sp>
      <p:sp>
        <p:nvSpPr>
          <p:cNvPr id="7" name="QB_6_AS.83_1#cce60705f?pid=4089bc584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设空处修饰动词send，应用副词形式。</a:t>
            </a:r>
            <a:endParaRPr lang="en-US" altLang="zh-CN" sz="1800" dirty="0"/>
          </a:p>
        </p:txBody>
      </p:sp>
      <p:sp>
        <p:nvSpPr>
          <p:cNvPr id="8" name="QB_6_BD.84_1#3f6ba0559?pid=4089bc584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6_AN.85_1#3f6ba0559.blank?pid=4089bc584&amp;color=0,55,96&amp;vpa=47&amp;vtp=1"/>
          <p:cNvSpPr/>
          <p:nvPr/>
        </p:nvSpPr>
        <p:spPr>
          <a:xfrm>
            <a:off x="692626" y="3074098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B_6_AS.86_1#3f6ba0559?pid=4089bc584&amp;color=0,55,96&amp;vtp=1&amp;bbb=1&amp;hb=1"/>
          <p:cNvSpPr/>
          <p:nvPr/>
        </p:nvSpPr>
        <p:spPr>
          <a:xfrm>
            <a:off x="502920" y="353631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根据语境可知，此处应用不定冠词；“不定冠词+序数词+名词”强调在已知数量上再累加一个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的发音以辅音音素开头，故用a。</a:t>
            </a:r>
            <a:endParaRPr lang="en-US" altLang="zh-CN" dirty="0"/>
          </a:p>
        </p:txBody>
      </p:sp>
      <p:sp>
        <p:nvSpPr>
          <p:cNvPr id="11" name="QB_6_BD.87_1#7bc310b94?pid=4089bc584&amp;color=0,55,96&amp;vtp=1&amp;bbb=1"/>
          <p:cNvSpPr/>
          <p:nvPr/>
        </p:nvSpPr>
        <p:spPr>
          <a:xfrm>
            <a:off x="502920" y="43637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12" name="QB_6_AN.88_1#7bc310b94.blank?pid=4089bc584&amp;color=0,55,96&amp;vpa=48&amp;vtp=1&amp;bbb=1"/>
          <p:cNvSpPr/>
          <p:nvPr/>
        </p:nvSpPr>
        <p:spPr>
          <a:xfrm>
            <a:off x="794226" y="4312348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discoveries</a:t>
            </a:r>
            <a:endParaRPr lang="en-US" altLang="zh-CN" dirty="0"/>
          </a:p>
        </p:txBody>
      </p:sp>
      <p:sp>
        <p:nvSpPr>
          <p:cNvPr id="13" name="QB_6_AS.89_1#7bc310b94?pid=4089bc584&amp;color=0,55,96&amp;vtp=1&amp;bbb=1&amp;hb=1"/>
          <p:cNvSpPr/>
          <p:nvPr/>
        </p:nvSpPr>
        <p:spPr>
          <a:xfrm>
            <a:off x="502920" y="477456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设空处作从句主语，根据语境可知，discovery在此处表示“被发现的事物”，为可数名词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，且其前无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限定词修饰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，应用复数形式。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0_1#3a708c1ea?pid=850855004&amp;color=0,55,96&amp;vtp=1&amp;bt=1&amp;bbb=1&amp;hb=1"/>
          <p:cNvSpPr/>
          <p:nvPr/>
        </p:nvSpPr>
        <p:spPr>
          <a:xfrm>
            <a:off x="502920" y="1512000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[陕西咸阳2024高一期末]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astronaut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surface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crops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surface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（拟南芥）,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flowering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settlement.“For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platform,”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explained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Ferl.“It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already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plants.”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soil.“So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greenhouse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farmers?”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Ferl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questioned.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0_1#3a708c1ea?pid=850855004&amp;color=0,55,96&amp;vtp=1&amp;bt=1&amp;bbb=1&amp;hb=1">
            <a:extLst>
              <a:ext uri="{FF2B5EF4-FFF2-40B4-BE49-F238E27FC236}">
                <a16:creationId xmlns:a16="http://schemas.microsoft.com/office/drawing/2014/main" id="{F2AA1FE6-E4C4-E3BC-7632-FFDB5C6AC263}"/>
              </a:ext>
            </a:extLst>
          </p:cNvPr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Florida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nutrients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cress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genetic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already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comparison,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similar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Martian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delight,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grew.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observe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slowly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size.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“Growing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itself,”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Elardo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minerals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nutrients?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minerals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friendlier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plants?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follow-up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studies.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5907093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91_1#3a708c1ea?pid=850855004&amp;color=0,55,96&amp;vtp=1&amp;bt=1&amp;bbb=1&amp;h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一项新的研究发现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在月球土壤中种植植物是可能的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这一发现为未来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在月球上种植作物提供了希望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也为人类在月球上建立定居点提供了可能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C_5_BD.92_1#f0b808fd9?pid=3a708c1ea&amp;color=0,55,96&amp;vtp=1&amp;bbb=1"/>
          <p:cNvSpPr/>
          <p:nvPr/>
        </p:nvSpPr>
        <p:spPr>
          <a:xfrm>
            <a:off x="502920" y="233210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1.What's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4" name="QC_5_AN.93_1#f0b808fd9.bracket?pid=3a708c1ea&amp;color=0,55,96&amp;vpa=49&amp;vtp=1"/>
          <p:cNvSpPr/>
          <p:nvPr/>
        </p:nvSpPr>
        <p:spPr>
          <a:xfrm>
            <a:off x="5128101" y="2318767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5_BD.94_1#f0b808fd9.choices?pid=3a708c1ea&amp;color=0,55,96&amp;vtp=1&amp;bbb=1"/>
          <p:cNvSpPr/>
          <p:nvPr/>
        </p:nvSpPr>
        <p:spPr>
          <a:xfrm>
            <a:off x="502920" y="2742884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settlement.</a:t>
            </a:r>
            <a:endParaRPr lang="en-US" altLang="zh-CN" sz="1800" dirty="0"/>
          </a:p>
        </p:txBody>
      </p:sp>
      <p:sp>
        <p:nvSpPr>
          <p:cNvPr id="6" name="QC_5_AS.95_1#f0b808fd9?pid=3a708c1ea&amp;color=0,55,96&amp;vtp=1&amp;bbb=1&amp;hb=1"/>
          <p:cNvSpPr/>
          <p:nvPr/>
        </p:nvSpPr>
        <p:spPr>
          <a:xfrm>
            <a:off x="502920" y="3562669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主旨大意题。根据第二段中的第一句“The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settlement.”可知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，第二段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主要讲的是这一发现的意义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6_1#6ae17183e?pid=3a708c1ea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97_1#6ae17183e.bracket?pid=3a708c1ea&amp;color=0,55,96&amp;vpa=50&amp;vtp=1"/>
          <p:cNvSpPr/>
          <p:nvPr/>
        </p:nvSpPr>
        <p:spPr>
          <a:xfrm>
            <a:off x="63314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98_1#6ae17183e.choices?pid=3a708c1ea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evolutionary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before.</a:t>
            </a:r>
            <a:endParaRPr lang="en-US" altLang="zh-CN" sz="1800" dirty="0"/>
          </a:p>
        </p:txBody>
      </p:sp>
      <p:sp>
        <p:nvSpPr>
          <p:cNvPr id="5" name="QC_5_AS.99_1#6ae17183e?pid=3a708c1ea&amp;color=0,55,96&amp;vtp=1&amp;bbb=1&amp;hb=1"/>
          <p:cNvSpPr/>
          <p:nvPr/>
        </p:nvSpPr>
        <p:spPr>
          <a:xfrm>
            <a:off x="502920" y="3564255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细节理解题。根据第三段中的“The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genetic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already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mapped.”可知，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研究人员在实验中使用拟南芥是因为人们对它的基因有很好的了解。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0_1#bbdd29577?pid=3a708c1ea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01_1#bbdd29577.bracket?pid=3a708c1ea&amp;color=0,55,96&amp;vpa=51&amp;vtp=1"/>
          <p:cNvSpPr/>
          <p:nvPr/>
        </p:nvSpPr>
        <p:spPr>
          <a:xfrm>
            <a:off x="7563325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102_1#bbdd29577.choices?pid=3a708c1ea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slowly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dark.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absorbed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minerals.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bigger.</a:t>
            </a:r>
            <a:endParaRPr lang="en-US" altLang="zh-CN" sz="1800" dirty="0"/>
          </a:p>
        </p:txBody>
      </p:sp>
      <p:sp>
        <p:nvSpPr>
          <p:cNvPr id="5" name="QC_5_AS.103_1#bbdd29577?pid=3a708c1ea&amp;color=0,55,96&amp;vtp=1&amp;bbb=1&amp;hb=1"/>
          <p:cNvSpPr/>
          <p:nvPr/>
        </p:nvSpPr>
        <p:spPr>
          <a:xfrm>
            <a:off x="502920" y="2733040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细节理解题。根据第三段中的“Some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slowly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size.”可知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，研究人员发现种在月球土壤中的植物生长得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不够好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。故选A项。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4_1#dd5af5a3d?pid=3a708c1ea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inferred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05_1#dd5af5a3d.bracket?pid=3a708c1ea&amp;color=0,55,96&amp;vpa=52&amp;vtp=1"/>
          <p:cNvSpPr/>
          <p:nvPr/>
        </p:nvSpPr>
        <p:spPr>
          <a:xfrm>
            <a:off x="54551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106_1#dd5af5a3d.choices?pid=3a708c1ea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A.Growing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.Growing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normal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solved.</a:t>
            </a:r>
            <a:endParaRPr lang="en-US" altLang="zh-CN" sz="1800" dirty="0"/>
          </a:p>
        </p:txBody>
      </p:sp>
      <p:sp>
        <p:nvSpPr>
          <p:cNvPr id="5" name="QC_5_AS.107_1#dd5af5a3d?pid=3a708c1ea&amp;color=0,55,96&amp;vtp=1&amp;bbb=1&amp;hb=1"/>
          <p:cNvSpPr/>
          <p:nvPr/>
        </p:nvSpPr>
        <p:spPr>
          <a:xfrm>
            <a:off x="502920" y="3564255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推理判断题。根据最后一段中的“How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minerals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nutrients?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minerals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friendlier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follow-up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studies.”可知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，在月球土壤中种植植物还存在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一些问题需要解决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。故选D项。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8d18f1e3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4</a:t>
            </a:r>
            <a:endParaRPr lang="en-US" altLang="zh-CN" sz="5400" dirty="0"/>
          </a:p>
        </p:txBody>
      </p:sp>
      <p:sp>
        <p:nvSpPr>
          <p:cNvPr id="3" name="C_1_BD#78d18f1e3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Space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Exploration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36e2acb0.fixed?pid=78d18f1e3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936e2acb0.fixed?pid=78d18f1e3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000"/>
              </a:lnSpc>
            </a:pP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Speaking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300"/>
              </a:lnSpc>
            </a:pP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Thinking</a:t>
            </a:r>
            <a:endParaRPr lang="en-US" altLang="zh-CN" sz="50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9a52b599?pid=1353e9e57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530a05d7e?pid=29a52b599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（有决心的）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repeated.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Canadian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（发起）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investigation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deal.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（渴望）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eventually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（独立地）.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（信号）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</a:t>
            </a:r>
            <a:endParaRPr lang="en-US" altLang="zh-CN" sz="1800" dirty="0"/>
          </a:p>
        </p:txBody>
      </p:sp>
      <p:sp>
        <p:nvSpPr>
          <p:cNvPr id="4" name="QB_5_AN.2_1#530a05d7e.blank?pid=29a52b599&amp;color=0,55,96&amp;vpa=1&amp;vtp=1&amp;bbb=1"/>
          <p:cNvSpPr/>
          <p:nvPr/>
        </p:nvSpPr>
        <p:spPr>
          <a:xfrm>
            <a:off x="1645126" y="1978145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etermined</a:t>
            </a:r>
            <a:endParaRPr lang="en-US" altLang="zh-CN" dirty="0"/>
          </a:p>
        </p:txBody>
      </p:sp>
      <p:sp>
        <p:nvSpPr>
          <p:cNvPr id="6" name="QB_5_AN.4_1#530a05d7e.blank?pid=29a52b599&amp;color=0,55,96&amp;vpa=2&amp;vtp=1&amp;bbb=1"/>
          <p:cNvSpPr/>
          <p:nvPr/>
        </p:nvSpPr>
        <p:spPr>
          <a:xfrm>
            <a:off x="3677126" y="239724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aunch</a:t>
            </a:r>
            <a:endParaRPr lang="en-US" altLang="zh-CN" dirty="0"/>
          </a:p>
        </p:txBody>
      </p:sp>
      <p:sp>
        <p:nvSpPr>
          <p:cNvPr id="8" name="QB_5_AN.6_1#530a05d7e.blank?pid=29a52b599&amp;color=0,55,96&amp;vpa=3&amp;vtp=1&amp;bbb=1"/>
          <p:cNvSpPr/>
          <p:nvPr/>
        </p:nvSpPr>
        <p:spPr>
          <a:xfrm>
            <a:off x="2553938" y="281634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esire</a:t>
            </a:r>
            <a:endParaRPr lang="en-US" altLang="zh-CN" dirty="0"/>
          </a:p>
        </p:txBody>
      </p:sp>
      <p:sp>
        <p:nvSpPr>
          <p:cNvPr id="10" name="QB_5_AN.8_1#530a05d7e.blank?pid=29a52b599&amp;color=0,55,96&amp;vpa=4&amp;vtp=1&amp;bbb=1"/>
          <p:cNvSpPr/>
          <p:nvPr/>
        </p:nvSpPr>
        <p:spPr>
          <a:xfrm>
            <a:off x="5277326" y="3222745"/>
            <a:ext cx="1398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ndependently</a:t>
            </a:r>
            <a:endParaRPr lang="en-US" altLang="zh-CN" dirty="0"/>
          </a:p>
        </p:txBody>
      </p:sp>
      <p:sp>
        <p:nvSpPr>
          <p:cNvPr id="12" name="QB_5_AN.10_1#530a05d7e.blank?pid=29a52b599&amp;color=0,55,96&amp;vpa=5&amp;vtp=1&amp;bbb=1"/>
          <p:cNvSpPr/>
          <p:nvPr/>
        </p:nvSpPr>
        <p:spPr>
          <a:xfrm>
            <a:off x="2750026" y="3620890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ignal/ign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77894857?pid=1353e9e57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acce4a1f1?pid=a77894857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（determine）.</a:t>
            </a:r>
            <a:endParaRPr lang="en-US" altLang="zh-CN" sz="1800" dirty="0"/>
          </a:p>
        </p:txBody>
      </p:sp>
      <p:sp>
        <p:nvSpPr>
          <p:cNvPr id="4" name="QB_5_AN.12_1#acce4a1f1.blank?pid=a77894857&amp;color=0,55,96&amp;vpa=6&amp;vtp=1&amp;bbb=1"/>
          <p:cNvSpPr/>
          <p:nvPr/>
        </p:nvSpPr>
        <p:spPr>
          <a:xfrm>
            <a:off x="3740626" y="1963100"/>
            <a:ext cx="1436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determination</a:t>
            </a:r>
            <a:endParaRPr lang="en-US" altLang="zh-CN" dirty="0"/>
          </a:p>
        </p:txBody>
      </p:sp>
      <p:sp>
        <p:nvSpPr>
          <p:cNvPr id="5" name="QB_5_AS.13_1#acce4a1f1?pid=a77894857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设空处和patience并列作needs的宾语，应用名词形式。</a:t>
            </a:r>
            <a:endParaRPr lang="en-US" altLang="zh-CN" sz="1800" dirty="0"/>
          </a:p>
        </p:txBody>
      </p:sp>
      <p:sp>
        <p:nvSpPr>
          <p:cNvPr id="6" name="QB_5_BD.14_1#918ec5b63?sp=1&amp;pid=a77894857&amp;color=0,55,96&amp;vtp=1&amp;bbb=1"/>
          <p:cNvSpPr/>
          <p:nvPr/>
        </p:nvSpPr>
        <p:spPr>
          <a:xfrm>
            <a:off x="502920" y="282130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（launch）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children.</a:t>
            </a:r>
            <a:endParaRPr lang="en-US" altLang="zh-CN" sz="1800" dirty="0"/>
          </a:p>
        </p:txBody>
      </p:sp>
      <p:sp>
        <p:nvSpPr>
          <p:cNvPr id="7" name="QB_5_AN.15_1#918ec5b63.blank?pid=a77894857&amp;color=0,55,96&amp;vpa=7&amp;vtp=1&amp;bbb=1"/>
          <p:cNvSpPr/>
          <p:nvPr/>
        </p:nvSpPr>
        <p:spPr>
          <a:xfrm>
            <a:off x="2362676" y="2790825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launched</a:t>
            </a:r>
            <a:endParaRPr lang="en-US" altLang="zh-CN" dirty="0"/>
          </a:p>
        </p:txBody>
      </p:sp>
      <p:sp>
        <p:nvSpPr>
          <p:cNvPr id="8" name="QB_5_AS.16_1#918ec5b63?pid=a77894857&amp;color=0,55,96&amp;vtp=1&amp;bbb=1&amp;hb=1"/>
          <p:cNvSpPr/>
          <p:nvPr/>
        </p:nvSpPr>
        <p:spPr>
          <a:xfrm>
            <a:off x="502920" y="3641090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分析句子结构可知，设空处应用非谓语形式作后置定语，且programme和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launch之间为逻辑上的被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动关系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，应用过去分词形式。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7_1#15032c1de?pid=a77894857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success.</a:t>
            </a:r>
            <a:endParaRPr lang="en-US" altLang="zh-CN" sz="1800" dirty="0"/>
          </a:p>
        </p:txBody>
      </p:sp>
      <p:sp>
        <p:nvSpPr>
          <p:cNvPr id="3" name="QB_5_AN.18_1#15032c1de.blank?pid=a77894857&amp;color=0,55,96&amp;mp=1&amp;vpa=8&amp;vtp=1&amp;bbb=1"/>
          <p:cNvSpPr/>
          <p:nvPr/>
        </p:nvSpPr>
        <p:spPr>
          <a:xfrm>
            <a:off x="5480526" y="1457325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4" name="QB_5_AS.19_1#15032c1de?pid=a77894857&amp;color=0,55,96&amp;vtp=1&amp;bbb=1"/>
          <p:cNvSpPr/>
          <p:nvPr/>
        </p:nvSpPr>
        <p:spPr>
          <a:xfrm>
            <a:off x="502920" y="1908238"/>
            <a:ext cx="108045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句意为：她的勇气和对成功的强烈渴望激励了我。desire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sth为固定搭配，意为“对某物的渴望”。</a:t>
            </a:r>
            <a:endParaRPr lang="en-US" altLang="zh-CN" sz="1800" dirty="0"/>
          </a:p>
        </p:txBody>
      </p:sp>
      <p:sp>
        <p:nvSpPr>
          <p:cNvPr id="5" name="QB_5_BD.20_1#0b1a04587?pid=a77894857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afraid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（independent）.</a:t>
            </a:r>
            <a:endParaRPr lang="en-US" altLang="zh-CN" sz="1800" dirty="0"/>
          </a:p>
        </p:txBody>
      </p:sp>
      <p:sp>
        <p:nvSpPr>
          <p:cNvPr id="6" name="QB_5_AN.21_1#0b1a04587.blank?pid=a77894857&amp;color=0,55,96&amp;vpa=9&amp;vtp=1&amp;bbb=1"/>
          <p:cNvSpPr/>
          <p:nvPr/>
        </p:nvSpPr>
        <p:spPr>
          <a:xfrm>
            <a:off x="3334226" y="2249868"/>
            <a:ext cx="1423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independence</a:t>
            </a:r>
            <a:endParaRPr lang="en-US" altLang="zh-CN" dirty="0"/>
          </a:p>
        </p:txBody>
      </p:sp>
      <p:sp>
        <p:nvSpPr>
          <p:cNvPr id="7" name="QB_5_AS.22_1#0b1a04587?pid=a77894857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设空处作宾语，且其前有his修饰，应用名词形式。</a:t>
            </a:r>
            <a:endParaRPr lang="en-US" altLang="zh-CN" sz="1800" dirty="0"/>
          </a:p>
        </p:txBody>
      </p:sp>
      <p:sp>
        <p:nvSpPr>
          <p:cNvPr id="8" name="QB_5_BD.23_1#ad99d4c52?pid=a77894857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rapidly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sinking,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</a:t>
            </a:r>
            <a:endParaRPr lang="en-US" altLang="zh-CN" sz="1800" dirty="0"/>
          </a:p>
        </p:txBody>
      </p:sp>
      <p:sp>
        <p:nvSpPr>
          <p:cNvPr id="9" name="QB_5_AN.24_1#ad99d4c52.blank?pid=a77894857&amp;color=0,55,96&amp;vpa=10&amp;vtp=1&amp;bbb=1"/>
          <p:cNvSpPr/>
          <p:nvPr/>
        </p:nvSpPr>
        <p:spPr>
          <a:xfrm>
            <a:off x="9093675" y="3074098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10" name="QB_5_AS.25_1#ad99d4c52?pid=a77894857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句意为：当船长发现船正在迅速下沉时，他命令船员发出求救信号。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8ece048c?pid=1353e9e57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6_1#0154d3a77?sp=1&amp;pid=48ece048c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1.一个人能否实现目标取决于努力而不是运气。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luck.</a:t>
            </a:r>
            <a:endParaRPr lang="en-US" altLang="zh-CN" sz="1800" dirty="0"/>
          </a:p>
        </p:txBody>
      </p:sp>
      <p:sp>
        <p:nvSpPr>
          <p:cNvPr id="4" name="QB_5_AN.27_1#0154d3a77.blank?pid=48ece048c&amp;color=0,55,96&amp;vpa=11&amp;vtp=1&amp;bbb=1"/>
          <p:cNvSpPr/>
          <p:nvPr/>
        </p:nvSpPr>
        <p:spPr>
          <a:xfrm>
            <a:off x="3670776" y="2363590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depends</a:t>
            </a:r>
            <a:endParaRPr lang="en-US" altLang="zh-CN" dirty="0"/>
          </a:p>
        </p:txBody>
      </p:sp>
      <p:sp>
        <p:nvSpPr>
          <p:cNvPr id="5" name="QB_5_AN.28_1#0154d3a77.blank?pid=48ece048c&amp;color=0,55,96&amp;vpa=12&amp;vtp=1&amp;bbb=1"/>
          <p:cNvSpPr/>
          <p:nvPr/>
        </p:nvSpPr>
        <p:spPr>
          <a:xfrm>
            <a:off x="4724876" y="237629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endParaRPr lang="en-US" altLang="zh-CN" dirty="0"/>
          </a:p>
        </p:txBody>
      </p:sp>
      <p:sp>
        <p:nvSpPr>
          <p:cNvPr id="6" name="QB_5_BD.29_1#acd2f4020?sp=1&amp;pid=48ece048c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2.这个女孩没能通过驾照考试，是因为她太紧张了。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nervous.</a:t>
            </a:r>
            <a:endParaRPr lang="en-US" altLang="zh-CN" sz="1800" dirty="0"/>
          </a:p>
        </p:txBody>
      </p:sp>
      <p:sp>
        <p:nvSpPr>
          <p:cNvPr id="7" name="QB_5_AN.30_1#acd2f4020.blank?pid=48ece048c&amp;color=0,55,96&amp;vpa=13&amp;vtp=1&amp;bbb=1"/>
          <p:cNvSpPr/>
          <p:nvPr/>
        </p:nvSpPr>
        <p:spPr>
          <a:xfrm>
            <a:off x="4362926" y="3197224"/>
            <a:ext cx="1258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This/That/It</a:t>
            </a:r>
            <a:endParaRPr lang="en-US" altLang="zh-CN" dirty="0"/>
          </a:p>
        </p:txBody>
      </p:sp>
      <p:sp>
        <p:nvSpPr>
          <p:cNvPr id="8" name="QB_5_AN.31_1#acd2f4020.blank?pid=48ece048c&amp;color=0,55,96&amp;vpa=14&amp;vtp=1&amp;bbb=1"/>
          <p:cNvSpPr/>
          <p:nvPr/>
        </p:nvSpPr>
        <p:spPr>
          <a:xfrm>
            <a:off x="5759926" y="3197224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endParaRPr lang="en-US" altLang="zh-CN" dirty="0"/>
          </a:p>
        </p:txBody>
      </p:sp>
      <p:sp>
        <p:nvSpPr>
          <p:cNvPr id="9" name="QB_5_AN.32_1#acd2f4020.blank?pid=48ece048c&amp;color=0,55,96&amp;vpa=15&amp;vtp=1&amp;bbb=1"/>
          <p:cNvSpPr/>
          <p:nvPr/>
        </p:nvSpPr>
        <p:spPr>
          <a:xfrm>
            <a:off x="6433025" y="3197224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endParaRPr lang="en-US" altLang="zh-CN" dirty="0"/>
          </a:p>
        </p:txBody>
      </p:sp>
      <p:sp>
        <p:nvSpPr>
          <p:cNvPr id="10" name="QB_5_BD.33_1#e43e7ee1b?sp=1&amp;pid=48ece048c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3.这个女孩太紧张了，那就是她没能通过驾照考试的原因。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nervous.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test.</a:t>
            </a:r>
            <a:endParaRPr lang="en-US" altLang="zh-CN" sz="1800" dirty="0"/>
          </a:p>
        </p:txBody>
      </p:sp>
      <p:sp>
        <p:nvSpPr>
          <p:cNvPr id="11" name="QB_5_AN.34_1#e43e7ee1b.blank?pid=48ece048c&amp;color=0,55,96&amp;vpa=16&amp;vtp=1&amp;bbb=1"/>
          <p:cNvSpPr/>
          <p:nvPr/>
        </p:nvSpPr>
        <p:spPr>
          <a:xfrm>
            <a:off x="3029426" y="4017010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12" name="QB_5_AN.35_1#e43e7ee1b.blank?pid=48ece048c&amp;color=0,55,96&amp;vpa=17&amp;vtp=1&amp;bbb=1"/>
          <p:cNvSpPr/>
          <p:nvPr/>
        </p:nvSpPr>
        <p:spPr>
          <a:xfrm>
            <a:off x="3753326" y="4017010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endParaRPr lang="en-US" altLang="zh-CN" dirty="0"/>
          </a:p>
        </p:txBody>
      </p:sp>
      <p:sp>
        <p:nvSpPr>
          <p:cNvPr id="13" name="QB_5_AN.36_1#e43e7ee1b.blank?pid=48ece048c&amp;color=0,55,96&amp;vpa=18&amp;vtp=1&amp;bbb=1"/>
          <p:cNvSpPr/>
          <p:nvPr/>
        </p:nvSpPr>
        <p:spPr>
          <a:xfrm>
            <a:off x="4413726" y="400431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endParaRPr lang="en-US" altLang="zh-CN" dirty="0"/>
          </a:p>
        </p:txBody>
      </p:sp>
      <p:sp>
        <p:nvSpPr>
          <p:cNvPr id="14" name="QB_5_BD.37_1#4a11fb944?sp=1&amp;pid=48ece048c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4.从山顶上看，我们觉得这个城市更漂亮了。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endParaRPr lang="en-US" altLang="zh-CN" sz="1800" dirty="0"/>
          </a:p>
        </p:txBody>
      </p:sp>
      <p:sp>
        <p:nvSpPr>
          <p:cNvPr id="15" name="QB_5_AN.38_1#4a11fb944.blank?pid=48ece048c&amp;color=0,55,96&amp;vpa=19&amp;vtp=1&amp;bbb=1"/>
          <p:cNvSpPr/>
          <p:nvPr/>
        </p:nvSpPr>
        <p:spPr>
          <a:xfrm>
            <a:off x="521176" y="483679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endParaRPr lang="en-US" altLang="zh-CN" dirty="0"/>
          </a:p>
        </p:txBody>
      </p:sp>
      <p:sp>
        <p:nvSpPr>
          <p:cNvPr id="16" name="QB_5_AN.39_1#4a11fb944.blank?pid=48ece048c&amp;color=0,55,96&amp;vpa=20&amp;vtp=1&amp;bbb=1"/>
          <p:cNvSpPr/>
          <p:nvPr/>
        </p:nvSpPr>
        <p:spPr>
          <a:xfrm>
            <a:off x="1321276" y="483679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17" name="QB_5_AN.40_1#4a11fb944.blank?pid=48ece048c&amp;color=0,55,96&amp;vpa=21&amp;vtp=1&amp;bbb=1"/>
          <p:cNvSpPr/>
          <p:nvPr/>
        </p:nvSpPr>
        <p:spPr>
          <a:xfrm>
            <a:off x="2083276" y="483679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8" name="QB_5_AN.41_1#4a11fb944.blank?pid=48ece048c&amp;color=0,55,96&amp;vpa=22&amp;vtp=1&amp;bbb=1"/>
          <p:cNvSpPr/>
          <p:nvPr/>
        </p:nvSpPr>
        <p:spPr>
          <a:xfrm>
            <a:off x="2654776" y="4824095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endParaRPr lang="en-US" altLang="zh-CN" dirty="0"/>
          </a:p>
        </p:txBody>
      </p:sp>
      <p:sp>
        <p:nvSpPr>
          <p:cNvPr id="19" name="QB_5_AN.42_1#4a11fb944.blank?pid=48ece048c&amp;color=0,55,96&amp;vpa=23&amp;vtp=1&amp;bbb=1"/>
          <p:cNvSpPr/>
          <p:nvPr/>
        </p:nvSpPr>
        <p:spPr>
          <a:xfrm>
            <a:off x="3213576" y="483679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20" name="QB_5_BD.43_1#a641cc4cc?sp=1&amp;pid=48ece048c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5.从山顶上看，我们觉得这个城市更漂亮了。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beautiful.</a:t>
            </a:r>
            <a:endParaRPr lang="en-US" altLang="zh-CN" sz="1800" dirty="0"/>
          </a:p>
        </p:txBody>
      </p:sp>
      <p:sp>
        <p:nvSpPr>
          <p:cNvPr id="21" name="QB_5_AN.44_1#a641cc4cc.blank?pid=48ece048c&amp;color=0,55,96&amp;vpa=24&amp;vtp=1&amp;bbb=1"/>
          <p:cNvSpPr/>
          <p:nvPr/>
        </p:nvSpPr>
        <p:spPr>
          <a:xfrm>
            <a:off x="483076" y="5643880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Seeing</a:t>
            </a:r>
            <a:endParaRPr lang="en-US" altLang="zh-CN" dirty="0"/>
          </a:p>
        </p:txBody>
      </p:sp>
      <p:sp>
        <p:nvSpPr>
          <p:cNvPr id="22" name="QB_5_AN.45_1#a641cc4cc.blank?pid=48ece048c&amp;color=0,55,96&amp;vpa=25&amp;vtp=1&amp;bbb=1"/>
          <p:cNvSpPr/>
          <p:nvPr/>
        </p:nvSpPr>
        <p:spPr>
          <a:xfrm>
            <a:off x="1435576" y="5656580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23" name="QB_5_AN.46_1#a641cc4cc.blank?pid=48ece048c&amp;color=0,55,96&amp;vpa=26&amp;vtp=1&amp;bbb=1"/>
          <p:cNvSpPr/>
          <p:nvPr/>
        </p:nvSpPr>
        <p:spPr>
          <a:xfrm>
            <a:off x="2197576" y="565658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24" name="QB_5_AN.47_1#a641cc4cc.blank?pid=48ece048c&amp;color=0,55,96&amp;vpa=27&amp;vtp=1&amp;bbb=1"/>
          <p:cNvSpPr/>
          <p:nvPr/>
        </p:nvSpPr>
        <p:spPr>
          <a:xfrm>
            <a:off x="2769076" y="5643880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endParaRPr lang="en-US" altLang="zh-CN" dirty="0"/>
          </a:p>
        </p:txBody>
      </p:sp>
      <p:sp>
        <p:nvSpPr>
          <p:cNvPr id="25" name="QB_5_AN.48_1#a641cc4cc.blank?pid=48ece048c&amp;color=0,55,96&amp;vpa=28&amp;vtp=1&amp;bbb=1"/>
          <p:cNvSpPr/>
          <p:nvPr/>
        </p:nvSpPr>
        <p:spPr>
          <a:xfrm>
            <a:off x="3327876" y="565658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84962d76?pid=1353e9e57&amp;color=0,55,96&amp;vtp=1&amp;bt=1&amp;bbb=1"/>
          <p:cNvSpPr/>
          <p:nvPr/>
        </p:nvSpPr>
        <p:spPr>
          <a:xfrm>
            <a:off x="502920" y="1508760"/>
            <a:ext cx="10570464" cy="4066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四、课文语法填空。</a:t>
            </a:r>
            <a:endParaRPr lang="en-US" altLang="zh-CN" sz="2200" dirty="0"/>
          </a:p>
        </p:txBody>
      </p:sp>
      <p:sp>
        <p:nvSpPr>
          <p:cNvPr id="3" name="QM_5_BD.49_1#4089bc584?sp=1&amp;pid=d84962d76&amp;color=0,55,96&amp;vtp=1&amp;bbb=1&amp;hb=1"/>
          <p:cNvSpPr/>
          <p:nvPr/>
        </p:nvSpPr>
        <p:spPr>
          <a:xfrm>
            <a:off x="502920" y="1963401"/>
            <a:ext cx="10570464" cy="3627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mid-20th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century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（travel）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succeeded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（explore）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October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1957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Sputnik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satellite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（launch）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USSR.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wrong,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（disappoint）,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（carry）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2003,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（independent）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Shenzhou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orbit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spacewalk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difficulties,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（discovery）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future.</a:t>
            </a:r>
            <a:endParaRPr lang="en-US" altLang="zh-CN" dirty="0"/>
          </a:p>
        </p:txBody>
      </p:sp>
      <p:sp>
        <p:nvSpPr>
          <p:cNvPr id="4" name="QM_5_AN.50_1#4089bc584.blank?pid=d84962d76&amp;color=0,55,96&amp;vpa=29&amp;vtp=1&amp;bbb=1"/>
          <p:cNvSpPr/>
          <p:nvPr/>
        </p:nvSpPr>
        <p:spPr>
          <a:xfrm>
            <a:off x="2343626" y="2284330"/>
            <a:ext cx="10429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travelling</a:t>
            </a:r>
            <a:endParaRPr lang="en-US" altLang="zh-CN" dirty="0"/>
          </a:p>
        </p:txBody>
      </p:sp>
      <p:sp>
        <p:nvSpPr>
          <p:cNvPr id="5" name="QM_5_AN.51_1#4089bc584.blank?pid=d84962d76&amp;color=0,55,96&amp;vpa=30&amp;vtp=1&amp;bbb=1"/>
          <p:cNvSpPr/>
          <p:nvPr/>
        </p:nvSpPr>
        <p:spPr>
          <a:xfrm>
            <a:off x="8805132" y="2297030"/>
            <a:ext cx="573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6" name="QM_5_AN.52_1#4089bc584.blank?pid=d84962d76&amp;color=0,55,96&amp;vpa=31&amp;vtp=1&amp;bbb=1"/>
          <p:cNvSpPr/>
          <p:nvPr/>
        </p:nvSpPr>
        <p:spPr>
          <a:xfrm>
            <a:off x="5855176" y="2652630"/>
            <a:ext cx="11445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explore</a:t>
            </a:r>
            <a:endParaRPr lang="en-US" altLang="zh-CN" dirty="0"/>
          </a:p>
        </p:txBody>
      </p:sp>
      <p:sp>
        <p:nvSpPr>
          <p:cNvPr id="7" name="QM_5_AN.53_1#4089bc584.blank?pid=d84962d76&amp;color=0,55,96&amp;vpa=32&amp;vtp=1&amp;bbb=1"/>
          <p:cNvSpPr/>
          <p:nvPr/>
        </p:nvSpPr>
        <p:spPr>
          <a:xfrm>
            <a:off x="2940526" y="3033630"/>
            <a:ext cx="14620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launched</a:t>
            </a:r>
            <a:endParaRPr lang="en-US" altLang="zh-CN" dirty="0"/>
          </a:p>
        </p:txBody>
      </p:sp>
      <p:sp>
        <p:nvSpPr>
          <p:cNvPr id="8" name="QM_5_AN.54_1#4089bc584.blank?pid=d84962d76&amp;color=0,55,96&amp;vpa=33&amp;vtp=1&amp;bbb=1"/>
          <p:cNvSpPr/>
          <p:nvPr/>
        </p:nvSpPr>
        <p:spPr>
          <a:xfrm>
            <a:off x="7347425" y="3020930"/>
            <a:ext cx="24272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Although/Though/While</a:t>
            </a:r>
            <a:endParaRPr lang="en-US" altLang="zh-CN" dirty="0"/>
          </a:p>
        </p:txBody>
      </p:sp>
      <p:sp>
        <p:nvSpPr>
          <p:cNvPr id="9" name="QM_5_AN.55_1#4089bc584.blank?pid=d84962d76&amp;color=0,55,96&amp;vpa=34&amp;vtp=1&amp;bbb=1"/>
          <p:cNvSpPr/>
          <p:nvPr/>
        </p:nvSpPr>
        <p:spPr>
          <a:xfrm>
            <a:off x="667226" y="3757530"/>
            <a:ext cx="1335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disappointed</a:t>
            </a:r>
            <a:endParaRPr lang="en-US" altLang="zh-CN" dirty="0"/>
          </a:p>
        </p:txBody>
      </p:sp>
      <p:sp>
        <p:nvSpPr>
          <p:cNvPr id="10" name="QM_5_AN.56_1#4089bc584.blank?pid=d84962d76&amp;color=0,55,96&amp;vpa=35&amp;vtp=1&amp;bbb=1"/>
          <p:cNvSpPr/>
          <p:nvPr/>
        </p:nvSpPr>
        <p:spPr>
          <a:xfrm>
            <a:off x="8376125" y="3757530"/>
            <a:ext cx="9286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carrying</a:t>
            </a:r>
            <a:endParaRPr lang="en-US" altLang="zh-CN" dirty="0"/>
          </a:p>
        </p:txBody>
      </p:sp>
      <p:sp>
        <p:nvSpPr>
          <p:cNvPr id="11" name="QM_5_AN.57_1#4089bc584.blank?pid=d84962d76&amp;color=0,55,96&amp;vpa=36&amp;vtp=1&amp;bbb=1"/>
          <p:cNvSpPr/>
          <p:nvPr/>
        </p:nvSpPr>
        <p:spPr>
          <a:xfrm>
            <a:off x="6953725" y="4125830"/>
            <a:ext cx="1462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independently</a:t>
            </a:r>
            <a:endParaRPr lang="en-US" altLang="zh-CN" dirty="0"/>
          </a:p>
        </p:txBody>
      </p:sp>
      <p:sp>
        <p:nvSpPr>
          <p:cNvPr id="12" name="QM_5_AN.58_1#4089bc584.blank?pid=d84962d76&amp;color=0,55,96&amp;vpa=37&amp;vtp=1"/>
          <p:cNvSpPr/>
          <p:nvPr/>
        </p:nvSpPr>
        <p:spPr>
          <a:xfrm>
            <a:off x="6236176" y="4506830"/>
            <a:ext cx="2682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M_5_AN.59_1#4089bc584.blank?pid=d84962d76&amp;color=0,55,96&amp;vpa=38&amp;vtp=1&amp;bbb=1"/>
          <p:cNvSpPr/>
          <p:nvPr/>
        </p:nvSpPr>
        <p:spPr>
          <a:xfrm>
            <a:off x="6797198" y="4875130"/>
            <a:ext cx="11953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discoveries</a:t>
            </a:r>
            <a:endParaRPr lang="en-US" altLang="zh-CN" dirty="0"/>
          </a:p>
        </p:txBody>
      </p:sp>
      <p:sp>
        <p:nvSpPr>
          <p:cNvPr id="14" name="QB_6_BD.60_1#913832d86?pid=4089bc584&amp;color=0,55,96&amp;vtp=1&amp;bbb=1"/>
          <p:cNvSpPr/>
          <p:nvPr/>
        </p:nvSpPr>
        <p:spPr>
          <a:xfrm>
            <a:off x="502920" y="5628894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15" name="QB_6_AN.61_1#913832d86.blank?pid=4089bc584&amp;color=0,55,96&amp;vpa=39&amp;vtp=1&amp;bbb=1"/>
          <p:cNvSpPr/>
          <p:nvPr/>
        </p:nvSpPr>
        <p:spPr>
          <a:xfrm>
            <a:off x="641826" y="5561584"/>
            <a:ext cx="10429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travelling</a:t>
            </a:r>
            <a:endParaRPr lang="en-US" altLang="zh-CN" dirty="0"/>
          </a:p>
        </p:txBody>
      </p:sp>
      <p:sp>
        <p:nvSpPr>
          <p:cNvPr id="16" name="QB_6_AS.62_1#913832d86?pid=4089bc584&amp;color=0,55,96&amp;vtp=1&amp;bbb=1&amp;hb=1"/>
          <p:cNvSpPr/>
          <p:nvPr/>
        </p:nvSpPr>
        <p:spPr>
          <a:xfrm>
            <a:off x="502920" y="5993384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700"/>
              </a:lnSpc>
            </a:pP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分析句子结构可知，设空处在省略了that的宾语从句中作主语，表示一般性的行为，应用动名词形式。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1618</Words>
  <Application>Microsoft Office PowerPoint</Application>
  <PresentationFormat>宽屏</PresentationFormat>
  <Paragraphs>190</Paragraphs>
  <Slides>17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2024-10-09T03:38:58Z</dcterms:created>
  <dcterms:modified xsi:type="dcterms:W3CDTF">2024-10-09T03:41:20Z</dcterms:modified>
  <cp:category/>
  <cp:contentStatus/>
</cp:coreProperties>
</file>